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4" r:id="rId7"/>
    <p:sldId id="267" r:id="rId8"/>
    <p:sldId id="259" r:id="rId9"/>
    <p:sldId id="268" r:id="rId10"/>
    <p:sldId id="286" r:id="rId11"/>
    <p:sldId id="269" r:id="rId12"/>
    <p:sldId id="287" r:id="rId13"/>
    <p:sldId id="288" r:id="rId14"/>
    <p:sldId id="260" r:id="rId15"/>
    <p:sldId id="271" r:id="rId16"/>
    <p:sldId id="289" r:id="rId17"/>
    <p:sldId id="290" r:id="rId18"/>
    <p:sldId id="291" r:id="rId19"/>
    <p:sldId id="294" r:id="rId20"/>
    <p:sldId id="293" r:id="rId21"/>
    <p:sldId id="275" r:id="rId22"/>
    <p:sldId id="261" r:id="rId23"/>
    <p:sldId id="266" r:id="rId24"/>
    <p:sldId id="262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280" r:id="rId34"/>
    <p:sldId id="28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0" autoAdjust="0"/>
    <p:restoredTop sz="92866" autoAdjust="0"/>
  </p:normalViewPr>
  <p:slideViewPr>
    <p:cSldViewPr snapToGrid="0" showGuides="1">
      <p:cViewPr varScale="1">
        <p:scale>
          <a:sx n="73" d="100"/>
          <a:sy n="73" d="100"/>
        </p:scale>
        <p:origin x="126" y="624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63820" y="2617470"/>
            <a:ext cx="7028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400" b="1" spc="300" dirty="0" smtClean="0">
                <a:solidFill>
                  <a:schemeClr val="bg1"/>
                </a:solidFill>
              </a:rPr>
              <a:t>一研为定——服务于北航学生的考研指南网站</a:t>
            </a:r>
            <a:endParaRPr lang="zh-CN" altLang="en-US" sz="4400" b="1" spc="300" dirty="0" smtClean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5"/>
            <a:ext cx="4031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</a:t>
            </a:r>
            <a:r>
              <a:rPr lang="zh-CN" altLang="en-US" b="1" dirty="0" smtClean="0">
                <a:solidFill>
                  <a:schemeClr val="bg1"/>
                </a:solidFill>
              </a:rPr>
              <a:t>：金楷茗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王怡萱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应卓航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0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animBg="1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41636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FLOW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228850" y="1044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管理员数据流图</a:t>
            </a:r>
            <a:endParaRPr lang="zh-CN" altLang="en-US"/>
          </a:p>
        </p:txBody>
      </p:sp>
      <p:pic>
        <p:nvPicPr>
          <p:cNvPr id="-2147482621" name="图片 -2147482622" descr="17021011157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1561465"/>
            <a:ext cx="7388225" cy="4723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41636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FLOW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032000" y="1176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交流贴数据流图</a:t>
            </a:r>
            <a:endParaRPr lang="zh-CN" altLang="en-US"/>
          </a:p>
        </p:txBody>
      </p:sp>
      <p:pic>
        <p:nvPicPr>
          <p:cNvPr id="-2147482620" name="图片 -2147482621" descr="1702102222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455" y="1805940"/>
            <a:ext cx="8368665" cy="3895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826" y="2963169"/>
            <a:ext cx="418458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</a:t>
            </a: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815" y="4058285"/>
            <a:ext cx="1988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规范化</a:t>
            </a: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关系模式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858359" y="4568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66949" y="4541336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设计优化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/>
      <p:bldP spid="6" grpId="0"/>
      <p:bldP spid="7" grpId="0"/>
      <p:bldP spid="10" grpId="0"/>
      <p:bldP spid="11" grpId="0" animBg="1"/>
      <p:bldP spid="12" grpId="0" animBg="1"/>
      <p:bldP spid="16" grpId="0"/>
      <p:bldP spid="13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7584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IDEAS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9323453" y="3301425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1" name="MH_SubTitle_1"/>
          <p:cNvSpPr/>
          <p:nvPr>
            <p:custDataLst>
              <p:tags r:id="rId2"/>
            </p:custDataLst>
          </p:nvPr>
        </p:nvSpPr>
        <p:spPr>
          <a:xfrm>
            <a:off x="1290795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初步</a:t>
            </a:r>
            <a:r>
              <a:rPr lang="en-US" altLang="zh-CN" sz="2400" b="1" spc="300" dirty="0">
                <a:solidFill>
                  <a:schemeClr val="bg1"/>
                </a:solidFill>
              </a:rPr>
              <a:t>ER</a:t>
            </a:r>
            <a:r>
              <a:rPr lang="zh-CN" altLang="en-US" sz="2400" b="1" spc="300" dirty="0">
                <a:solidFill>
                  <a:schemeClr val="bg1"/>
                </a:solidFill>
              </a:rPr>
              <a:t>图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2" name="MH_Other_2"/>
          <p:cNvSpPr/>
          <p:nvPr>
            <p:custDataLst>
              <p:tags r:id="rId3"/>
            </p:custDataLst>
          </p:nvPr>
        </p:nvSpPr>
        <p:spPr>
          <a:xfrm>
            <a:off x="4042868" y="2006333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3" name="MH_SubTitle_2"/>
          <p:cNvSpPr/>
          <p:nvPr>
            <p:custDataLst>
              <p:tags r:id="rId4"/>
            </p:custDataLst>
          </p:nvPr>
        </p:nvSpPr>
        <p:spPr>
          <a:xfrm>
            <a:off x="4831743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基本</a:t>
            </a:r>
            <a:r>
              <a:rPr lang="en-US" altLang="zh-CN" sz="2400" b="1" spc="300" dirty="0">
                <a:solidFill>
                  <a:schemeClr val="bg1"/>
                </a:solidFill>
              </a:rPr>
              <a:t>ER</a:t>
            </a:r>
            <a:r>
              <a:rPr lang="zh-CN" altLang="en-US" sz="2400" b="1" spc="300" dirty="0">
                <a:solidFill>
                  <a:schemeClr val="bg1"/>
                </a:solidFill>
              </a:rPr>
              <a:t>图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4" name="MH_Other_3"/>
          <p:cNvSpPr/>
          <p:nvPr>
            <p:custDataLst>
              <p:tags r:id="rId5"/>
            </p:custDataLst>
          </p:nvPr>
        </p:nvSpPr>
        <p:spPr>
          <a:xfrm>
            <a:off x="7583816" y="2006333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5" name="MH_SubTitle_3"/>
          <p:cNvSpPr/>
          <p:nvPr>
            <p:custDataLst>
              <p:tags r:id="rId6"/>
            </p:custDataLst>
          </p:nvPr>
        </p:nvSpPr>
        <p:spPr>
          <a:xfrm>
            <a:off x="8372691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初步建立实体与</a:t>
            </a:r>
            <a:r>
              <a:rPr lang="zh-CN" altLang="en-US" sz="2400" b="1" spc="300" dirty="0">
                <a:solidFill>
                  <a:schemeClr val="bg1"/>
                </a:solidFill>
              </a:rPr>
              <a:t>联系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6" name="MH_SubTitle_4"/>
          <p:cNvSpPr/>
          <p:nvPr>
            <p:custDataLst>
              <p:tags r:id="rId7"/>
            </p:custDataLst>
          </p:nvPr>
        </p:nvSpPr>
        <p:spPr>
          <a:xfrm>
            <a:off x="8372691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规范化</a:t>
            </a:r>
            <a:endParaRPr lang="zh-CN" altLang="en-US" sz="2400" b="1" spc="3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关系模式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7" name="MH_Other_4"/>
          <p:cNvSpPr/>
          <p:nvPr>
            <p:custDataLst>
              <p:tags r:id="rId8"/>
            </p:custDataLst>
          </p:nvPr>
        </p:nvSpPr>
        <p:spPr>
          <a:xfrm>
            <a:off x="7614651" y="4537417"/>
            <a:ext cx="534483" cy="626989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339494" y="317715"/>
                </a:moveTo>
                <a:lnTo>
                  <a:pt x="169747" y="317715"/>
                </a:lnTo>
                <a:lnTo>
                  <a:pt x="169747" y="397144"/>
                </a:lnTo>
                <a:lnTo>
                  <a:pt x="0" y="198572"/>
                </a:lnTo>
                <a:lnTo>
                  <a:pt x="169747" y="0"/>
                </a:lnTo>
                <a:lnTo>
                  <a:pt x="169747" y="79429"/>
                </a:lnTo>
                <a:lnTo>
                  <a:pt x="339494" y="79429"/>
                </a:lnTo>
                <a:lnTo>
                  <a:pt x="339494" y="317715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101847" tIns="79430" rIns="0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MH_SubTitle_5"/>
          <p:cNvSpPr/>
          <p:nvPr>
            <p:custDataLst>
              <p:tags r:id="rId9"/>
            </p:custDataLst>
          </p:nvPr>
        </p:nvSpPr>
        <p:spPr>
          <a:xfrm>
            <a:off x="4831743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建立数据表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9" name="MH_Other_5"/>
          <p:cNvSpPr/>
          <p:nvPr>
            <p:custDataLst>
              <p:tags r:id="rId10"/>
            </p:custDataLst>
          </p:nvPr>
        </p:nvSpPr>
        <p:spPr>
          <a:xfrm>
            <a:off x="4073703" y="4537417"/>
            <a:ext cx="534483" cy="626989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339494" y="317715"/>
                </a:moveTo>
                <a:lnTo>
                  <a:pt x="169747" y="317715"/>
                </a:lnTo>
                <a:lnTo>
                  <a:pt x="169747" y="397144"/>
                </a:lnTo>
                <a:lnTo>
                  <a:pt x="0" y="198572"/>
                </a:lnTo>
                <a:lnTo>
                  <a:pt x="169747" y="0"/>
                </a:lnTo>
                <a:lnTo>
                  <a:pt x="169747" y="79429"/>
                </a:lnTo>
                <a:lnTo>
                  <a:pt x="339494" y="79429"/>
                </a:lnTo>
                <a:lnTo>
                  <a:pt x="339494" y="317715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101848" tIns="79430" rIns="1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MH_SubTitle_6"/>
          <p:cNvSpPr/>
          <p:nvPr>
            <p:custDataLst>
              <p:tags r:id="rId11"/>
            </p:custDataLst>
          </p:nvPr>
        </p:nvSpPr>
        <p:spPr>
          <a:xfrm>
            <a:off x="1290795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数据库优化</a:t>
            </a:r>
            <a:endParaRPr lang="zh-CN" altLang="en-US" sz="2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780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2255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05" y="219710"/>
            <a:ext cx="488886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DATABASE DESIGN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4930" y="1013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初步</a:t>
            </a:r>
            <a:r>
              <a:rPr lang="en-US" altLang="zh-CN" sz="2400"/>
              <a:t>ER</a:t>
            </a:r>
            <a:r>
              <a:rPr lang="zh-CN" altLang="en-US" sz="2400"/>
              <a:t>图</a:t>
            </a:r>
            <a:endParaRPr lang="zh-CN" altLang="en-US" sz="2400"/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1474470"/>
            <a:ext cx="982027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602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028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6061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DATABASE 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4930" y="1013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基本</a:t>
            </a:r>
            <a:r>
              <a:rPr lang="en-US" altLang="zh-CN" sz="2400"/>
              <a:t>ER</a:t>
            </a:r>
            <a:r>
              <a:rPr lang="zh-CN" altLang="en-US" sz="2400"/>
              <a:t>图</a:t>
            </a:r>
            <a:endParaRPr lang="zh-CN" altLang="en-US" sz="2400"/>
          </a:p>
        </p:txBody>
      </p:sp>
      <p:pic>
        <p:nvPicPr>
          <p:cNvPr id="-2147482617" name="图片 -2147482618" descr="17020044573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1473835"/>
            <a:ext cx="9048750" cy="4742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291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9270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05" y="219710"/>
            <a:ext cx="46672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DATABASE DESIGN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4930" y="1013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基本</a:t>
            </a:r>
            <a:r>
              <a:rPr lang="en-US" altLang="zh-CN" sz="2400"/>
              <a:t>ER</a:t>
            </a:r>
            <a:r>
              <a:rPr lang="zh-CN" altLang="en-US" sz="2400"/>
              <a:t>图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44930" y="1579245"/>
            <a:ext cx="8968740" cy="4356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对初步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E-R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图中实体属性进行完善，如添加了用户的性别，年龄等属性以保证用户定义完整性。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消除初步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E-R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图中的冲突，主要解决结构冲突，将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部分实体中的外部属性替换为与对应实体的联系。如通知。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消除冗余联系，如帖子拥有的评论，可以通过帖子—用户—通知—评论间接获得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665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028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606165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DATABASE DESIGN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4930" y="1013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规范化</a:t>
            </a:r>
            <a:r>
              <a:rPr lang="zh-CN" altLang="en-US" sz="2400"/>
              <a:t>与等级判定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44930" y="1579245"/>
            <a:ext cx="8968740" cy="4356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实体</a:t>
            </a:r>
            <a:endParaRPr lang="zh-CN" altLang="en-US" sz="2800">
              <a:latin typeface="微软雅黑" charset="0"/>
              <a:ea typeface="微软雅黑" charset="0"/>
              <a:cs typeface="微软雅黑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对每个实体建立数据表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全部实体均有唯一属性作为主码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914400" lvl="1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全部属性均依赖于唯一主码，属于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BCNF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285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2255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606165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DATABASE DESIGN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44930" y="10134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规范化</a:t>
            </a:r>
            <a:r>
              <a:rPr lang="zh-CN" altLang="en-US" sz="2400"/>
              <a:t>与等级判定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44930" y="1579245"/>
            <a:ext cx="8968740" cy="4356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联系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lvl="2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对“一对多”和“多对多”的联系建立数据表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lvl="2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对于多对多联系：如帖子点赞动作，选取候选码（帖子ID,用户ID）为主码（全码），属于BCNF，多数联系的属性均包含全码，属于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BCNF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。此外，如专业-学校关系，选取候选码（学校ID,专业ID）为主码，专业的其他属性均依赖于该主码，属于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BCNF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lvl="2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对于一对多联系：每个联系均采取联系中“多”的实体id作为码，另一实体id依赖于码，均属于2NF，且不存在传递依赖，属于3NF，关系模式中仅存在一条函数依赖：“多”实体id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 -&gt;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“一”实体id，因此属于BCNF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lvl="2" indent="-4572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439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优化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部分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8878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OPTIMIZE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MH_Other_1"/>
          <p:cNvCxnSpPr/>
          <p:nvPr>
            <p:custDataLst>
              <p:tags r:id="rId1"/>
            </p:custDataLst>
          </p:nvPr>
        </p:nvCxnSpPr>
        <p:spPr>
          <a:xfrm>
            <a:off x="-3694" y="3201329"/>
            <a:ext cx="12355589" cy="0"/>
          </a:xfrm>
          <a:prstGeom prst="straightConnector1">
            <a:avLst/>
          </a:prstGeom>
          <a:ln w="12700">
            <a:solidFill>
              <a:srgbClr val="B2B2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2"/>
          <p:cNvSpPr/>
          <p:nvPr>
            <p:custDataLst>
              <p:tags r:id="rId2"/>
            </p:custDataLst>
          </p:nvPr>
        </p:nvSpPr>
        <p:spPr>
          <a:xfrm>
            <a:off x="1802848" y="1865872"/>
            <a:ext cx="993032" cy="1406083"/>
          </a:xfrm>
          <a:custGeom>
            <a:avLst/>
            <a:gdLst>
              <a:gd name="connsiteX0" fmla="*/ 368300 w 736600"/>
              <a:gd name="connsiteY0" fmla="*/ 937419 h 1043781"/>
              <a:gd name="connsiteX1" fmla="*/ 421481 w 736600"/>
              <a:gd name="connsiteY1" fmla="*/ 990600 h 1043781"/>
              <a:gd name="connsiteX2" fmla="*/ 368300 w 736600"/>
              <a:gd name="connsiteY2" fmla="*/ 1043781 h 1043781"/>
              <a:gd name="connsiteX3" fmla="*/ 315119 w 736600"/>
              <a:gd name="connsiteY3" fmla="*/ 990600 h 1043781"/>
              <a:gd name="connsiteX4" fmla="*/ 368300 w 736600"/>
              <a:gd name="connsiteY4" fmla="*/ 937419 h 1043781"/>
              <a:gd name="connsiteX5" fmla="*/ 368300 w 736600"/>
              <a:gd name="connsiteY5" fmla="*/ 0 h 1043781"/>
              <a:gd name="connsiteX6" fmla="*/ 736600 w 736600"/>
              <a:gd name="connsiteY6" fmla="*/ 368300 h 1043781"/>
              <a:gd name="connsiteX7" fmla="*/ 442525 w 736600"/>
              <a:gd name="connsiteY7" fmla="*/ 729118 h 1043781"/>
              <a:gd name="connsiteX8" fmla="*/ 408955 w 736600"/>
              <a:gd name="connsiteY8" fmla="*/ 732502 h 1043781"/>
              <a:gd name="connsiteX9" fmla="*/ 368300 w 736600"/>
              <a:gd name="connsiteY9" fmla="*/ 827559 h 1043781"/>
              <a:gd name="connsiteX10" fmla="*/ 327646 w 736600"/>
              <a:gd name="connsiteY10" fmla="*/ 732502 h 1043781"/>
              <a:gd name="connsiteX11" fmla="*/ 294075 w 736600"/>
              <a:gd name="connsiteY11" fmla="*/ 729118 h 1043781"/>
              <a:gd name="connsiteX12" fmla="*/ 0 w 736600"/>
              <a:gd name="connsiteY12" fmla="*/ 368300 h 1043781"/>
              <a:gd name="connsiteX13" fmla="*/ 368300 w 736600"/>
              <a:gd name="connsiteY13" fmla="*/ 0 h 104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6600" h="1043781">
                <a:moveTo>
                  <a:pt x="368300" y="937419"/>
                </a:moveTo>
                <a:cubicBezTo>
                  <a:pt x="397671" y="937419"/>
                  <a:pt x="421481" y="961229"/>
                  <a:pt x="421481" y="990600"/>
                </a:cubicBezTo>
                <a:cubicBezTo>
                  <a:pt x="421481" y="1019971"/>
                  <a:pt x="397671" y="1043781"/>
                  <a:pt x="368300" y="1043781"/>
                </a:cubicBezTo>
                <a:cubicBezTo>
                  <a:pt x="338929" y="1043781"/>
                  <a:pt x="315119" y="1019971"/>
                  <a:pt x="315119" y="990600"/>
                </a:cubicBezTo>
                <a:cubicBezTo>
                  <a:pt x="315119" y="961229"/>
                  <a:pt x="338929" y="937419"/>
                  <a:pt x="368300" y="937419"/>
                </a:cubicBezTo>
                <a:close/>
                <a:moveTo>
                  <a:pt x="368300" y="0"/>
                </a:moveTo>
                <a:cubicBezTo>
                  <a:pt x="571706" y="0"/>
                  <a:pt x="736600" y="164894"/>
                  <a:pt x="736600" y="368300"/>
                </a:cubicBezTo>
                <a:cubicBezTo>
                  <a:pt x="736600" y="546280"/>
                  <a:pt x="610353" y="694775"/>
                  <a:pt x="442525" y="729118"/>
                </a:cubicBezTo>
                <a:lnTo>
                  <a:pt x="408955" y="732502"/>
                </a:lnTo>
                <a:lnTo>
                  <a:pt x="368300" y="827559"/>
                </a:lnTo>
                <a:lnTo>
                  <a:pt x="327646" y="732502"/>
                </a:lnTo>
                <a:lnTo>
                  <a:pt x="294075" y="729118"/>
                </a:lnTo>
                <a:cubicBezTo>
                  <a:pt x="126247" y="694775"/>
                  <a:pt x="0" y="546280"/>
                  <a:pt x="0" y="368300"/>
                </a:cubicBezTo>
                <a:cubicBezTo>
                  <a:pt x="0" y="164894"/>
                  <a:pt x="164894" y="0"/>
                  <a:pt x="368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+mj-ea"/>
                <a:ea typeface="+mj-ea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2" name="MH_Other_3"/>
          <p:cNvSpPr/>
          <p:nvPr>
            <p:custDataLst>
              <p:tags r:id="rId3"/>
            </p:custDataLst>
          </p:nvPr>
        </p:nvSpPr>
        <p:spPr>
          <a:xfrm>
            <a:off x="4296130" y="1865872"/>
            <a:ext cx="993032" cy="1406083"/>
          </a:xfrm>
          <a:custGeom>
            <a:avLst/>
            <a:gdLst>
              <a:gd name="connsiteX0" fmla="*/ 368300 w 736600"/>
              <a:gd name="connsiteY0" fmla="*/ 937419 h 1043781"/>
              <a:gd name="connsiteX1" fmla="*/ 421481 w 736600"/>
              <a:gd name="connsiteY1" fmla="*/ 990600 h 1043781"/>
              <a:gd name="connsiteX2" fmla="*/ 368300 w 736600"/>
              <a:gd name="connsiteY2" fmla="*/ 1043781 h 1043781"/>
              <a:gd name="connsiteX3" fmla="*/ 315119 w 736600"/>
              <a:gd name="connsiteY3" fmla="*/ 990600 h 1043781"/>
              <a:gd name="connsiteX4" fmla="*/ 368300 w 736600"/>
              <a:gd name="connsiteY4" fmla="*/ 937419 h 1043781"/>
              <a:gd name="connsiteX5" fmla="*/ 368300 w 736600"/>
              <a:gd name="connsiteY5" fmla="*/ 0 h 1043781"/>
              <a:gd name="connsiteX6" fmla="*/ 736600 w 736600"/>
              <a:gd name="connsiteY6" fmla="*/ 368300 h 1043781"/>
              <a:gd name="connsiteX7" fmla="*/ 442525 w 736600"/>
              <a:gd name="connsiteY7" fmla="*/ 729118 h 1043781"/>
              <a:gd name="connsiteX8" fmla="*/ 408955 w 736600"/>
              <a:gd name="connsiteY8" fmla="*/ 732502 h 1043781"/>
              <a:gd name="connsiteX9" fmla="*/ 368300 w 736600"/>
              <a:gd name="connsiteY9" fmla="*/ 827559 h 1043781"/>
              <a:gd name="connsiteX10" fmla="*/ 327646 w 736600"/>
              <a:gd name="connsiteY10" fmla="*/ 732502 h 1043781"/>
              <a:gd name="connsiteX11" fmla="*/ 294075 w 736600"/>
              <a:gd name="connsiteY11" fmla="*/ 729118 h 1043781"/>
              <a:gd name="connsiteX12" fmla="*/ 0 w 736600"/>
              <a:gd name="connsiteY12" fmla="*/ 368300 h 1043781"/>
              <a:gd name="connsiteX13" fmla="*/ 368300 w 736600"/>
              <a:gd name="connsiteY13" fmla="*/ 0 h 104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6600" h="1043781">
                <a:moveTo>
                  <a:pt x="368300" y="937419"/>
                </a:moveTo>
                <a:cubicBezTo>
                  <a:pt x="397671" y="937419"/>
                  <a:pt x="421481" y="961229"/>
                  <a:pt x="421481" y="990600"/>
                </a:cubicBezTo>
                <a:cubicBezTo>
                  <a:pt x="421481" y="1019971"/>
                  <a:pt x="397671" y="1043781"/>
                  <a:pt x="368300" y="1043781"/>
                </a:cubicBezTo>
                <a:cubicBezTo>
                  <a:pt x="338929" y="1043781"/>
                  <a:pt x="315119" y="1019971"/>
                  <a:pt x="315119" y="990600"/>
                </a:cubicBezTo>
                <a:cubicBezTo>
                  <a:pt x="315119" y="961229"/>
                  <a:pt x="338929" y="937419"/>
                  <a:pt x="368300" y="937419"/>
                </a:cubicBezTo>
                <a:close/>
                <a:moveTo>
                  <a:pt x="368300" y="0"/>
                </a:moveTo>
                <a:cubicBezTo>
                  <a:pt x="571706" y="0"/>
                  <a:pt x="736600" y="164894"/>
                  <a:pt x="736600" y="368300"/>
                </a:cubicBezTo>
                <a:cubicBezTo>
                  <a:pt x="736600" y="546280"/>
                  <a:pt x="610353" y="694775"/>
                  <a:pt x="442525" y="729118"/>
                </a:cubicBezTo>
                <a:lnTo>
                  <a:pt x="408955" y="732502"/>
                </a:lnTo>
                <a:lnTo>
                  <a:pt x="368300" y="827559"/>
                </a:lnTo>
                <a:lnTo>
                  <a:pt x="327646" y="732502"/>
                </a:lnTo>
                <a:lnTo>
                  <a:pt x="294075" y="729118"/>
                </a:lnTo>
                <a:cubicBezTo>
                  <a:pt x="126247" y="694775"/>
                  <a:pt x="0" y="546280"/>
                  <a:pt x="0" y="368300"/>
                </a:cubicBezTo>
                <a:cubicBezTo>
                  <a:pt x="0" y="164894"/>
                  <a:pt x="164894" y="0"/>
                  <a:pt x="368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02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MH_Other_4"/>
          <p:cNvSpPr/>
          <p:nvPr>
            <p:custDataLst>
              <p:tags r:id="rId4"/>
            </p:custDataLst>
          </p:nvPr>
        </p:nvSpPr>
        <p:spPr>
          <a:xfrm>
            <a:off x="6791552" y="1865872"/>
            <a:ext cx="993032" cy="1406083"/>
          </a:xfrm>
          <a:custGeom>
            <a:avLst/>
            <a:gdLst>
              <a:gd name="connsiteX0" fmla="*/ 368300 w 736600"/>
              <a:gd name="connsiteY0" fmla="*/ 937419 h 1043781"/>
              <a:gd name="connsiteX1" fmla="*/ 421481 w 736600"/>
              <a:gd name="connsiteY1" fmla="*/ 990600 h 1043781"/>
              <a:gd name="connsiteX2" fmla="*/ 368300 w 736600"/>
              <a:gd name="connsiteY2" fmla="*/ 1043781 h 1043781"/>
              <a:gd name="connsiteX3" fmla="*/ 315119 w 736600"/>
              <a:gd name="connsiteY3" fmla="*/ 990600 h 1043781"/>
              <a:gd name="connsiteX4" fmla="*/ 368300 w 736600"/>
              <a:gd name="connsiteY4" fmla="*/ 937419 h 1043781"/>
              <a:gd name="connsiteX5" fmla="*/ 368300 w 736600"/>
              <a:gd name="connsiteY5" fmla="*/ 0 h 1043781"/>
              <a:gd name="connsiteX6" fmla="*/ 736600 w 736600"/>
              <a:gd name="connsiteY6" fmla="*/ 368300 h 1043781"/>
              <a:gd name="connsiteX7" fmla="*/ 442525 w 736600"/>
              <a:gd name="connsiteY7" fmla="*/ 729118 h 1043781"/>
              <a:gd name="connsiteX8" fmla="*/ 408955 w 736600"/>
              <a:gd name="connsiteY8" fmla="*/ 732502 h 1043781"/>
              <a:gd name="connsiteX9" fmla="*/ 368300 w 736600"/>
              <a:gd name="connsiteY9" fmla="*/ 827559 h 1043781"/>
              <a:gd name="connsiteX10" fmla="*/ 327646 w 736600"/>
              <a:gd name="connsiteY10" fmla="*/ 732502 h 1043781"/>
              <a:gd name="connsiteX11" fmla="*/ 294075 w 736600"/>
              <a:gd name="connsiteY11" fmla="*/ 729118 h 1043781"/>
              <a:gd name="connsiteX12" fmla="*/ 0 w 736600"/>
              <a:gd name="connsiteY12" fmla="*/ 368300 h 1043781"/>
              <a:gd name="connsiteX13" fmla="*/ 368300 w 736600"/>
              <a:gd name="connsiteY13" fmla="*/ 0 h 104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6600" h="1043781">
                <a:moveTo>
                  <a:pt x="368300" y="937419"/>
                </a:moveTo>
                <a:cubicBezTo>
                  <a:pt x="397671" y="937419"/>
                  <a:pt x="421481" y="961229"/>
                  <a:pt x="421481" y="990600"/>
                </a:cubicBezTo>
                <a:cubicBezTo>
                  <a:pt x="421481" y="1019971"/>
                  <a:pt x="397671" y="1043781"/>
                  <a:pt x="368300" y="1043781"/>
                </a:cubicBezTo>
                <a:cubicBezTo>
                  <a:pt x="338929" y="1043781"/>
                  <a:pt x="315119" y="1019971"/>
                  <a:pt x="315119" y="990600"/>
                </a:cubicBezTo>
                <a:cubicBezTo>
                  <a:pt x="315119" y="961229"/>
                  <a:pt x="338929" y="937419"/>
                  <a:pt x="368300" y="937419"/>
                </a:cubicBezTo>
                <a:close/>
                <a:moveTo>
                  <a:pt x="368300" y="0"/>
                </a:moveTo>
                <a:cubicBezTo>
                  <a:pt x="571706" y="0"/>
                  <a:pt x="736600" y="164894"/>
                  <a:pt x="736600" y="368300"/>
                </a:cubicBezTo>
                <a:cubicBezTo>
                  <a:pt x="736600" y="546280"/>
                  <a:pt x="610353" y="694775"/>
                  <a:pt x="442525" y="729118"/>
                </a:cubicBezTo>
                <a:lnTo>
                  <a:pt x="408955" y="732502"/>
                </a:lnTo>
                <a:lnTo>
                  <a:pt x="368300" y="827559"/>
                </a:lnTo>
                <a:lnTo>
                  <a:pt x="327646" y="732502"/>
                </a:lnTo>
                <a:lnTo>
                  <a:pt x="294075" y="729118"/>
                </a:lnTo>
                <a:cubicBezTo>
                  <a:pt x="126247" y="694775"/>
                  <a:pt x="0" y="546280"/>
                  <a:pt x="0" y="368300"/>
                </a:cubicBezTo>
                <a:cubicBezTo>
                  <a:pt x="0" y="164894"/>
                  <a:pt x="164894" y="0"/>
                  <a:pt x="368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03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4" name="MH_Other_5"/>
          <p:cNvSpPr/>
          <p:nvPr>
            <p:custDataLst>
              <p:tags r:id="rId5"/>
            </p:custDataLst>
          </p:nvPr>
        </p:nvSpPr>
        <p:spPr>
          <a:xfrm>
            <a:off x="9284833" y="1865872"/>
            <a:ext cx="993032" cy="1406083"/>
          </a:xfrm>
          <a:custGeom>
            <a:avLst/>
            <a:gdLst>
              <a:gd name="connsiteX0" fmla="*/ 368300 w 736600"/>
              <a:gd name="connsiteY0" fmla="*/ 937419 h 1043781"/>
              <a:gd name="connsiteX1" fmla="*/ 421481 w 736600"/>
              <a:gd name="connsiteY1" fmla="*/ 990600 h 1043781"/>
              <a:gd name="connsiteX2" fmla="*/ 368300 w 736600"/>
              <a:gd name="connsiteY2" fmla="*/ 1043781 h 1043781"/>
              <a:gd name="connsiteX3" fmla="*/ 315119 w 736600"/>
              <a:gd name="connsiteY3" fmla="*/ 990600 h 1043781"/>
              <a:gd name="connsiteX4" fmla="*/ 368300 w 736600"/>
              <a:gd name="connsiteY4" fmla="*/ 937419 h 1043781"/>
              <a:gd name="connsiteX5" fmla="*/ 368300 w 736600"/>
              <a:gd name="connsiteY5" fmla="*/ 0 h 1043781"/>
              <a:gd name="connsiteX6" fmla="*/ 736600 w 736600"/>
              <a:gd name="connsiteY6" fmla="*/ 368300 h 1043781"/>
              <a:gd name="connsiteX7" fmla="*/ 442525 w 736600"/>
              <a:gd name="connsiteY7" fmla="*/ 729118 h 1043781"/>
              <a:gd name="connsiteX8" fmla="*/ 408955 w 736600"/>
              <a:gd name="connsiteY8" fmla="*/ 732502 h 1043781"/>
              <a:gd name="connsiteX9" fmla="*/ 368300 w 736600"/>
              <a:gd name="connsiteY9" fmla="*/ 827559 h 1043781"/>
              <a:gd name="connsiteX10" fmla="*/ 327646 w 736600"/>
              <a:gd name="connsiteY10" fmla="*/ 732502 h 1043781"/>
              <a:gd name="connsiteX11" fmla="*/ 294075 w 736600"/>
              <a:gd name="connsiteY11" fmla="*/ 729118 h 1043781"/>
              <a:gd name="connsiteX12" fmla="*/ 0 w 736600"/>
              <a:gd name="connsiteY12" fmla="*/ 368300 h 1043781"/>
              <a:gd name="connsiteX13" fmla="*/ 368300 w 736600"/>
              <a:gd name="connsiteY13" fmla="*/ 0 h 104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6600" h="1043781">
                <a:moveTo>
                  <a:pt x="368300" y="937419"/>
                </a:moveTo>
                <a:cubicBezTo>
                  <a:pt x="397671" y="937419"/>
                  <a:pt x="421481" y="961229"/>
                  <a:pt x="421481" y="990600"/>
                </a:cubicBezTo>
                <a:cubicBezTo>
                  <a:pt x="421481" y="1019971"/>
                  <a:pt x="397671" y="1043781"/>
                  <a:pt x="368300" y="1043781"/>
                </a:cubicBezTo>
                <a:cubicBezTo>
                  <a:pt x="338929" y="1043781"/>
                  <a:pt x="315119" y="1019971"/>
                  <a:pt x="315119" y="990600"/>
                </a:cubicBezTo>
                <a:cubicBezTo>
                  <a:pt x="315119" y="961229"/>
                  <a:pt x="338929" y="937419"/>
                  <a:pt x="368300" y="937419"/>
                </a:cubicBezTo>
                <a:close/>
                <a:moveTo>
                  <a:pt x="368300" y="0"/>
                </a:moveTo>
                <a:cubicBezTo>
                  <a:pt x="571706" y="0"/>
                  <a:pt x="736600" y="164894"/>
                  <a:pt x="736600" y="368300"/>
                </a:cubicBezTo>
                <a:cubicBezTo>
                  <a:pt x="736600" y="546280"/>
                  <a:pt x="610353" y="694775"/>
                  <a:pt x="442525" y="729118"/>
                </a:cubicBezTo>
                <a:lnTo>
                  <a:pt x="408955" y="732502"/>
                </a:lnTo>
                <a:lnTo>
                  <a:pt x="368300" y="827559"/>
                </a:lnTo>
                <a:lnTo>
                  <a:pt x="327646" y="732502"/>
                </a:lnTo>
                <a:lnTo>
                  <a:pt x="294075" y="729118"/>
                </a:lnTo>
                <a:cubicBezTo>
                  <a:pt x="126247" y="694775"/>
                  <a:pt x="0" y="546280"/>
                  <a:pt x="0" y="368300"/>
                </a:cubicBezTo>
                <a:cubicBezTo>
                  <a:pt x="0" y="164894"/>
                  <a:pt x="164894" y="0"/>
                  <a:pt x="368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>
              <a:defRPr/>
            </a:pPr>
            <a:r>
              <a:rPr lang="en-US" altLang="zh-CN" sz="2800" b="1">
                <a:solidFill>
                  <a:srgbClr val="FFFFFF"/>
                </a:solidFill>
                <a:latin typeface="+mj-ea"/>
                <a:ea typeface="+mj-ea"/>
              </a:rPr>
              <a:t>04</a:t>
            </a:r>
            <a:endParaRPr lang="zh-CN" altLang="en-US" sz="28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75412" y="3575084"/>
            <a:ext cx="2177976" cy="2411155"/>
            <a:chOff x="1175412" y="3575084"/>
            <a:chExt cx="2177976" cy="2411155"/>
          </a:xfrm>
        </p:grpSpPr>
        <p:sp>
          <p:nvSpPr>
            <p:cNvPr id="25" name="矩形 24"/>
            <p:cNvSpPr/>
            <p:nvPr/>
          </p:nvSpPr>
          <p:spPr>
            <a:xfrm>
              <a:off x="1175412" y="3975194"/>
              <a:ext cx="2177976" cy="2011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所有关系模式均属于3NF，故对主键建立索引。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lvl="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对于常用属性建立索引，如帖子标题、学校名称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87493" y="3575084"/>
              <a:ext cx="135382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建立索引</a:t>
              </a:r>
              <a:endPara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78769" y="3575084"/>
            <a:ext cx="2177976" cy="2411155"/>
            <a:chOff x="3678769" y="3575084"/>
            <a:chExt cx="2177976" cy="2411155"/>
          </a:xfrm>
        </p:grpSpPr>
        <p:sp>
          <p:nvSpPr>
            <p:cNvPr id="27" name="矩形 26"/>
            <p:cNvSpPr/>
            <p:nvPr/>
          </p:nvSpPr>
          <p:spPr>
            <a:xfrm>
              <a:off x="3678769" y="3975194"/>
              <a:ext cx="2177976" cy="2011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在保证范式等级的前提下，我们在实体表中引入更多外键，可以适量提高冗余度提高查询实体关系时的效率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090847" y="3575084"/>
              <a:ext cx="135382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外键引入</a:t>
              </a:r>
              <a:endPara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84332" y="3575084"/>
            <a:ext cx="2177976" cy="2731195"/>
            <a:chOff x="6184332" y="3575084"/>
            <a:chExt cx="2177976" cy="2731195"/>
          </a:xfrm>
        </p:grpSpPr>
        <p:sp>
          <p:nvSpPr>
            <p:cNvPr id="29" name="矩形 28"/>
            <p:cNvSpPr/>
            <p:nvPr/>
          </p:nvSpPr>
          <p:spPr>
            <a:xfrm>
              <a:off x="6184332" y="3975194"/>
              <a:ext cx="2177976" cy="2331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尽量使用连表查询而不是嵌套查询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lvl="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避免将查询语句放在循环内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lvl="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尽可能的复用查询结果</a:t>
              </a:r>
              <a:endPara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lvl="0" algn="l">
                <a:lnSpc>
                  <a:spcPct val="130000"/>
                </a:lnSpc>
                <a:defRPr/>
              </a:pPr>
              <a:endParaRPr lang="zh-CN" altLang="en-US" sz="1600" dirty="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303677" y="3575084"/>
              <a:ext cx="19392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优化查询语句</a:t>
              </a:r>
              <a:endPara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74903" y="3575084"/>
            <a:ext cx="2177976" cy="1329750"/>
            <a:chOff x="8674903" y="3575084"/>
            <a:chExt cx="2177976" cy="1329750"/>
          </a:xfrm>
        </p:grpSpPr>
        <p:sp>
          <p:nvSpPr>
            <p:cNvPr id="31" name="矩形 30"/>
            <p:cNvSpPr/>
            <p:nvPr/>
          </p:nvSpPr>
          <p:spPr>
            <a:xfrm>
              <a:off x="8674903" y="3975194"/>
              <a:ext cx="2177976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可以减少连表消耗的代价，适当增加表的冗余程度来换取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效率。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794248" y="3575084"/>
              <a:ext cx="193929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适当</a:t>
              </a: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合并表格</a:t>
              </a:r>
              <a:endPara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  <a:endParaRPr lang="zh-CN" altLang="en-US" sz="6600" b="1" spc="3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38248" y="4545556"/>
            <a:ext cx="720670" cy="642272"/>
            <a:chOff x="4438248" y="4545556"/>
            <a:chExt cx="720670" cy="642272"/>
          </a:xfrm>
        </p:grpSpPr>
        <p:sp>
          <p:nvSpPr>
            <p:cNvPr id="10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38248" y="5510779"/>
            <a:ext cx="720670" cy="642272"/>
            <a:chOff x="4438248" y="5510779"/>
            <a:chExt cx="720670" cy="642272"/>
          </a:xfrm>
        </p:grpSpPr>
        <p:sp>
          <p:nvSpPr>
            <p:cNvPr id="11" name="圆角矩形 10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248" y="5608449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622388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研发背景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18836" y="2587938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8835" y="3558610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8836" y="4525751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功能特点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18836" y="5483607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26504" y="2861713"/>
            <a:ext cx="2952750" cy="34442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知行合一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德才兼备</a:t>
            </a:r>
            <a:endParaRPr lang="zh-CN" altLang="en-US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1329" y="2048884"/>
            <a:ext cx="2404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AND ISSUES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1328" y="3008958"/>
            <a:ext cx="327452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THINKING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31329" y="3983538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31328" y="4956866"/>
            <a:ext cx="306474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CHARACTERISTICS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1329" y="5918792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4" grpId="0"/>
      <p:bldP spid="3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功能特点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826" y="2963169"/>
            <a:ext cx="418458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858359" y="3607339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43759" y="3607219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主要贡献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/>
      <p:bldP spid="6" grpId="0"/>
      <p:bldP spid="7" grpId="0"/>
      <p:bldP spid="2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主要贡献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8765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 bwMode="auto">
          <a:xfrm rot="20466794">
            <a:off x="4388030" y="2549811"/>
            <a:ext cx="3540811" cy="769741"/>
          </a:xfrm>
          <a:custGeom>
            <a:avLst/>
            <a:gdLst>
              <a:gd name="T0" fmla="*/ 1199906 w 3285955"/>
              <a:gd name="T1" fmla="*/ 0 h 713761"/>
              <a:gd name="T2" fmla="*/ 3286635 w 3285955"/>
              <a:gd name="T3" fmla="*/ 716221 h 713761"/>
              <a:gd name="T4" fmla="*/ 2086729 w 3285955"/>
              <a:gd name="T5" fmla="*/ 716221 h 713761"/>
              <a:gd name="T6" fmla="*/ 0 w 3285955"/>
              <a:gd name="T7" fmla="*/ 0 h 713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5955" h="713761">
                <a:moveTo>
                  <a:pt x="1199658" y="0"/>
                </a:moveTo>
                <a:lnTo>
                  <a:pt x="3285955" y="713761"/>
                </a:lnTo>
                <a:lnTo>
                  <a:pt x="2086297" y="713761"/>
                </a:lnTo>
                <a:lnTo>
                  <a:pt x="0" y="0"/>
                </a:lnTo>
                <a:lnTo>
                  <a:pt x="119965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000" b="1" spc="300">
              <a:latin typeface="+mn-ea"/>
            </a:endParaRPr>
          </a:p>
        </p:txBody>
      </p:sp>
      <p:sp>
        <p:nvSpPr>
          <p:cNvPr id="21" name="MH_SubTitle_1"/>
          <p:cNvSpPr/>
          <p:nvPr>
            <p:custDataLst>
              <p:tags r:id="rId2"/>
            </p:custDataLst>
          </p:nvPr>
        </p:nvSpPr>
        <p:spPr bwMode="auto">
          <a:xfrm flipH="1">
            <a:off x="4010001" y="2103360"/>
            <a:ext cx="3947918" cy="620925"/>
          </a:xfrm>
          <a:custGeom>
            <a:avLst/>
            <a:gdLst>
              <a:gd name="T0" fmla="*/ 3377713 w 3663132"/>
              <a:gd name="T1" fmla="*/ 0 h 576871"/>
              <a:gd name="T2" fmla="*/ 585357 w 3663132"/>
              <a:gd name="T3" fmla="*/ 0 h 576871"/>
              <a:gd name="T4" fmla="*/ 0 w 3663132"/>
              <a:gd name="T5" fmla="*/ 574443 h 576871"/>
              <a:gd name="T6" fmla="*/ 3377713 w 3663132"/>
              <a:gd name="T7" fmla="*/ 574443 h 576871"/>
              <a:gd name="T8" fmla="*/ 3666405 w 3663132"/>
              <a:gd name="T9" fmla="*/ 287222 h 5768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63132"/>
              <a:gd name="T16" fmla="*/ 0 h 576871"/>
              <a:gd name="T17" fmla="*/ 3663132 w 3663132"/>
              <a:gd name="T18" fmla="*/ 576871 h 5768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63132" h="576871">
                <a:moveTo>
                  <a:pt x="3374697" y="0"/>
                </a:moveTo>
                <a:lnTo>
                  <a:pt x="584833" y="0"/>
                </a:lnTo>
                <a:lnTo>
                  <a:pt x="0" y="576871"/>
                </a:lnTo>
                <a:lnTo>
                  <a:pt x="3374697" y="576871"/>
                </a:lnTo>
                <a:lnTo>
                  <a:pt x="3663132" y="288436"/>
                </a:lnTo>
                <a:lnTo>
                  <a:pt x="33746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 rIns="46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2000" b="1" spc="300" dirty="0">
                <a:solidFill>
                  <a:srgbClr val="FFFFFF"/>
                </a:solidFill>
                <a:latin typeface="+mn-ea"/>
                <a:ea typeface="+mn-ea"/>
              </a:rPr>
              <a:t>用户针对性强</a:t>
            </a:r>
            <a:endParaRPr lang="zh-CN" altLang="en-US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2" name="MH_SubTitle_2"/>
          <p:cNvSpPr/>
          <p:nvPr>
            <p:custDataLst>
              <p:tags r:id="rId3"/>
            </p:custDataLst>
          </p:nvPr>
        </p:nvSpPr>
        <p:spPr bwMode="auto">
          <a:xfrm>
            <a:off x="4358950" y="3143366"/>
            <a:ext cx="3672521" cy="620925"/>
          </a:xfrm>
          <a:custGeom>
            <a:avLst/>
            <a:gdLst>
              <a:gd name="T0" fmla="*/ 0 w 3409274"/>
              <a:gd name="T1" fmla="*/ 0 h 575735"/>
              <a:gd name="T2" fmla="*/ 2822571 w 3409274"/>
              <a:gd name="T3" fmla="*/ 0 h 575735"/>
              <a:gd name="T4" fmla="*/ 3405627 w 3409274"/>
              <a:gd name="T5" fmla="*/ 577849 h 575735"/>
              <a:gd name="T6" fmla="*/ 583058 w 3409274"/>
              <a:gd name="T7" fmla="*/ 577849 h 575735"/>
              <a:gd name="T8" fmla="*/ 0 60000 65536"/>
              <a:gd name="T9" fmla="*/ 0 60000 65536"/>
              <a:gd name="T10" fmla="*/ 0 60000 65536"/>
              <a:gd name="T11" fmla="*/ 0 60000 65536"/>
              <a:gd name="T12" fmla="*/ 0 w 3409274"/>
              <a:gd name="T13" fmla="*/ 0 h 575735"/>
              <a:gd name="T14" fmla="*/ 3409274 w 3409274"/>
              <a:gd name="T15" fmla="*/ 575735 h 5757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09274" h="575735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2000" rIns="432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rgbClr val="FFFFFF"/>
                </a:solidFill>
                <a:latin typeface="+mn-ea"/>
                <a:ea typeface="+mn-ea"/>
              </a:rPr>
              <a:t>搭建</a:t>
            </a:r>
            <a:r>
              <a:rPr lang="zh-CN" altLang="en-US" sz="2000" b="1" spc="300" dirty="0">
                <a:solidFill>
                  <a:srgbClr val="FFFFFF"/>
                </a:solidFill>
                <a:latin typeface="+mn-ea"/>
                <a:ea typeface="+mn-ea"/>
              </a:rPr>
              <a:t>交流平台</a:t>
            </a:r>
            <a:endParaRPr lang="zh-CN" altLang="en-US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3" name="MH_Other_2"/>
          <p:cNvSpPr/>
          <p:nvPr>
            <p:custDataLst>
              <p:tags r:id="rId4"/>
            </p:custDataLst>
          </p:nvPr>
        </p:nvSpPr>
        <p:spPr bwMode="auto">
          <a:xfrm rot="20466794">
            <a:off x="4461584" y="3588106"/>
            <a:ext cx="3540811" cy="769741"/>
          </a:xfrm>
          <a:custGeom>
            <a:avLst/>
            <a:gdLst>
              <a:gd name="T0" fmla="*/ 1199906 w 3285955"/>
              <a:gd name="T1" fmla="*/ 0 h 713761"/>
              <a:gd name="T2" fmla="*/ 3286635 w 3285955"/>
              <a:gd name="T3" fmla="*/ 716221 h 713761"/>
              <a:gd name="T4" fmla="*/ 2086729 w 3285955"/>
              <a:gd name="T5" fmla="*/ 716221 h 713761"/>
              <a:gd name="T6" fmla="*/ 0 w 3285955"/>
              <a:gd name="T7" fmla="*/ 0 h 713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5955" h="713761">
                <a:moveTo>
                  <a:pt x="1199658" y="0"/>
                </a:moveTo>
                <a:lnTo>
                  <a:pt x="3285955" y="713761"/>
                </a:lnTo>
                <a:lnTo>
                  <a:pt x="2086297" y="713761"/>
                </a:lnTo>
                <a:lnTo>
                  <a:pt x="0" y="0"/>
                </a:lnTo>
                <a:lnTo>
                  <a:pt x="119965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000" b="1" spc="300">
              <a:latin typeface="+mn-ea"/>
            </a:endParaRPr>
          </a:p>
        </p:txBody>
      </p:sp>
      <p:sp>
        <p:nvSpPr>
          <p:cNvPr id="24" name="MH_SubTitle_3"/>
          <p:cNvSpPr/>
          <p:nvPr>
            <p:custDataLst>
              <p:tags r:id="rId5"/>
            </p:custDataLst>
          </p:nvPr>
        </p:nvSpPr>
        <p:spPr bwMode="auto">
          <a:xfrm>
            <a:off x="4432503" y="4181661"/>
            <a:ext cx="3674232" cy="620924"/>
          </a:xfrm>
          <a:custGeom>
            <a:avLst/>
            <a:gdLst>
              <a:gd name="T0" fmla="*/ 0 w 3409274"/>
              <a:gd name="T1" fmla="*/ 0 h 575735"/>
              <a:gd name="T2" fmla="*/ 2827834 w 3409274"/>
              <a:gd name="T3" fmla="*/ 0 h 575735"/>
              <a:gd name="T4" fmla="*/ 3411978 w 3409274"/>
              <a:gd name="T5" fmla="*/ 577845 h 575735"/>
              <a:gd name="T6" fmla="*/ 584146 w 3409274"/>
              <a:gd name="T7" fmla="*/ 577845 h 575735"/>
              <a:gd name="T8" fmla="*/ 0 60000 65536"/>
              <a:gd name="T9" fmla="*/ 0 60000 65536"/>
              <a:gd name="T10" fmla="*/ 0 60000 65536"/>
              <a:gd name="T11" fmla="*/ 0 60000 65536"/>
              <a:gd name="T12" fmla="*/ 0 w 3409274"/>
              <a:gd name="T13" fmla="*/ 0 h 575735"/>
              <a:gd name="T14" fmla="*/ 3409274 w 3409274"/>
              <a:gd name="T15" fmla="*/ 575735 h 5757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09274" h="575735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2000" rIns="432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rgbClr val="FFFFFF"/>
                </a:solidFill>
                <a:latin typeface="+mn-ea"/>
                <a:ea typeface="+mn-ea"/>
              </a:rPr>
              <a:t>数据全面</a:t>
            </a:r>
            <a:r>
              <a:rPr lang="zh-CN" altLang="en-US" sz="2000" b="1" spc="300" dirty="0">
                <a:solidFill>
                  <a:srgbClr val="FFFFFF"/>
                </a:solidFill>
                <a:latin typeface="+mn-ea"/>
                <a:ea typeface="+mn-ea"/>
              </a:rPr>
              <a:t>清晰</a:t>
            </a:r>
            <a:endParaRPr lang="zh-CN" altLang="en-US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7733" y="1947540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专门针对于北航学生的网站，北航的学生可以在这里获取针对性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更强的信息。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57733" y="3977641"/>
            <a:ext cx="2908844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整合了所有学校的数据，并且支持学校、专业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两种索引方式。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157" y="2944304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不仅是一个数据整合的网站，学生可以在这里与上岸学长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交流，有望向北大未名论坛、清华树洞看齐。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826" y="2963169"/>
            <a:ext cx="4184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 AND SUMMARY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5117830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549525"/>
            <a:ext cx="6271260" cy="3899535"/>
          </a:xfrm>
          <a:prstGeom prst="rect">
            <a:avLst/>
          </a:prstGeom>
        </p:spPr>
      </p:pic>
      <p:pic>
        <p:nvPicPr>
          <p:cNvPr id="4" name="图片 3" descr="截屏2023-12-13 下午10.20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55" y="311150"/>
            <a:ext cx="7310120" cy="40538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62735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院校库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5929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专业库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论坛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5929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帖子</a:t>
            </a:r>
            <a:endParaRPr lang="zh-CN" altLang="en-US" sz="2400"/>
          </a:p>
        </p:txBody>
      </p:sp>
      <p:pic>
        <p:nvPicPr>
          <p:cNvPr id="11" name="图片 10" descr="截屏2023-12-13 下午10.23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2644140"/>
            <a:ext cx="7047865" cy="3931285"/>
          </a:xfrm>
          <a:prstGeom prst="rect">
            <a:avLst/>
          </a:prstGeom>
        </p:spPr>
      </p:pic>
      <p:pic>
        <p:nvPicPr>
          <p:cNvPr id="10" name="图片 9" descr="截屏2023-12-13 下午10.23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65" y="503555"/>
            <a:ext cx="6924040" cy="385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发帖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5929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上传图片</a:t>
            </a:r>
            <a:endParaRPr lang="zh-CN" altLang="en-US" sz="2400"/>
          </a:p>
        </p:txBody>
      </p:sp>
      <p:pic>
        <p:nvPicPr>
          <p:cNvPr id="68945589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2382520"/>
            <a:ext cx="6419850" cy="3995420"/>
          </a:xfrm>
          <a:prstGeom prst="rect">
            <a:avLst/>
          </a:prstGeom>
        </p:spPr>
      </p:pic>
      <p:pic>
        <p:nvPicPr>
          <p:cNvPr id="36274395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438150"/>
            <a:ext cx="6419850" cy="400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</a:t>
            </a:r>
            <a:r>
              <a:rPr lang="zh-CN" altLang="en-US" sz="2400"/>
              <a:t>发布评论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5929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评论页面</a:t>
            </a:r>
            <a:endParaRPr lang="zh-CN" altLang="en-US" sz="2400"/>
          </a:p>
        </p:txBody>
      </p:sp>
      <p:pic>
        <p:nvPicPr>
          <p:cNvPr id="208172933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423160"/>
            <a:ext cx="5632450" cy="3510915"/>
          </a:xfrm>
          <a:prstGeom prst="rect">
            <a:avLst/>
          </a:prstGeom>
        </p:spPr>
      </p:pic>
      <p:pic>
        <p:nvPicPr>
          <p:cNvPr id="167600265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75" y="546100"/>
            <a:ext cx="5911850" cy="368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</a:t>
            </a:r>
            <a:r>
              <a:rPr lang="zh-CN" altLang="en-US" sz="2400"/>
              <a:t>专业详情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878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用户个人信息</a:t>
            </a:r>
            <a:endParaRPr lang="zh-CN" altLang="en-US" sz="2400"/>
          </a:p>
        </p:txBody>
      </p:sp>
      <p:pic>
        <p:nvPicPr>
          <p:cNvPr id="171870949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423160"/>
            <a:ext cx="6063615" cy="3780155"/>
          </a:xfrm>
          <a:prstGeom prst="rect">
            <a:avLst/>
          </a:prstGeom>
        </p:spPr>
      </p:pic>
      <p:pic>
        <p:nvPicPr>
          <p:cNvPr id="160864331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55" y="651510"/>
            <a:ext cx="6586855" cy="410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9627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</a:t>
            </a:r>
            <a:r>
              <a:rPr lang="zh-CN" altLang="en-US" sz="2400"/>
              <a:t>修改个人信息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878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修改</a:t>
            </a:r>
            <a:r>
              <a:rPr lang="zh-CN" altLang="en-US" sz="2400"/>
              <a:t>密码</a:t>
            </a:r>
            <a:endParaRPr lang="zh-CN" altLang="en-US" sz="2400"/>
          </a:p>
        </p:txBody>
      </p:sp>
      <p:pic>
        <p:nvPicPr>
          <p:cNvPr id="202526714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23160"/>
            <a:ext cx="6581775" cy="4106545"/>
          </a:xfrm>
          <a:prstGeom prst="rect">
            <a:avLst/>
          </a:prstGeom>
        </p:spPr>
      </p:pic>
      <p:pic>
        <p:nvPicPr>
          <p:cNvPr id="1286193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65" y="698500"/>
            <a:ext cx="632523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8084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</a:t>
            </a:r>
            <a:r>
              <a:rPr lang="zh-CN" altLang="en-US" sz="2400"/>
              <a:t>管理帖子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878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添加关键词</a:t>
            </a:r>
            <a:endParaRPr lang="zh-CN" altLang="en-US" sz="2400"/>
          </a:p>
        </p:txBody>
      </p:sp>
      <p:pic>
        <p:nvPicPr>
          <p:cNvPr id="163658625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2327910"/>
            <a:ext cx="6729730" cy="4188460"/>
          </a:xfrm>
          <a:prstGeom prst="rect">
            <a:avLst/>
          </a:prstGeom>
        </p:spPr>
      </p:pic>
      <p:pic>
        <p:nvPicPr>
          <p:cNvPr id="17533937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35" y="868680"/>
            <a:ext cx="5584190" cy="347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研发背景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827" y="2963169"/>
            <a:ext cx="2987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AND ISSUES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选题背景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858359" y="4039838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67584" y="4039718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组内分工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/>
      <p:bldP spid="6" grpId="0"/>
      <p:bldP spid="10" grpId="0"/>
      <p:bldP spid="11" grpId="0" animBg="1"/>
      <p:bldP spid="9" grpId="0" bldLvl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产品演示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360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879600" y="18084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</a:t>
            </a:r>
            <a:r>
              <a:rPr lang="zh-CN" altLang="en-US" sz="2400"/>
              <a:t>消息提示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825105" y="4878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通知页面</a:t>
            </a:r>
            <a:endParaRPr lang="zh-CN" altLang="en-US" sz="2400"/>
          </a:p>
        </p:txBody>
      </p:sp>
      <p:pic>
        <p:nvPicPr>
          <p:cNvPr id="120680567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2372995"/>
            <a:ext cx="6022340" cy="3747770"/>
          </a:xfrm>
          <a:prstGeom prst="rect">
            <a:avLst/>
          </a:prstGeom>
        </p:spPr>
      </p:pic>
      <p:pic>
        <p:nvPicPr>
          <p:cNvPr id="69068226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05" y="948055"/>
            <a:ext cx="5786120" cy="3601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0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致谢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00809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6979" y="219693"/>
            <a:ext cx="422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ACKNOWLEDGEMENTS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116580" y="2967990"/>
            <a:ext cx="7595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谢谢老师和助教</a:t>
            </a:r>
            <a:r>
              <a:rPr lang="en-US" altLang="zh-CN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CN" altLang="en-US" sz="5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 smtClean="0">
                <a:solidFill>
                  <a:schemeClr val="bg1"/>
                </a:solidFill>
              </a:rPr>
              <a:t>北京航空航天大学</a:t>
            </a:r>
            <a:endParaRPr lang="zh-CN" altLang="en-US" sz="4800" b="1" spc="3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5"/>
            <a:ext cx="373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</a:t>
            </a:r>
            <a:r>
              <a:rPr lang="zh-CN" altLang="en-US" b="1" dirty="0" smtClean="0">
                <a:solidFill>
                  <a:schemeClr val="bg1"/>
                </a:solidFill>
              </a:rPr>
              <a:t>：金楷茗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王怡萱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应卓航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研发背景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520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MH_Other_1"/>
          <p:cNvSpPr/>
          <p:nvPr>
            <p:custDataLst>
              <p:tags r:id="rId1"/>
            </p:custDataLst>
          </p:nvPr>
        </p:nvSpPr>
        <p:spPr>
          <a:xfrm>
            <a:off x="1012841" y="1978701"/>
            <a:ext cx="1793319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MH_Other_2"/>
          <p:cNvSpPr/>
          <p:nvPr>
            <p:custDataLst>
              <p:tags r:id="rId2"/>
            </p:custDataLst>
          </p:nvPr>
        </p:nvSpPr>
        <p:spPr>
          <a:xfrm>
            <a:off x="3167749" y="2647536"/>
            <a:ext cx="401302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MH_Other_3"/>
          <p:cNvSpPr/>
          <p:nvPr>
            <p:custDataLst>
              <p:tags r:id="rId3"/>
            </p:custDataLst>
          </p:nvPr>
        </p:nvSpPr>
        <p:spPr>
          <a:xfrm>
            <a:off x="5947602" y="2647536"/>
            <a:ext cx="401302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MH_Other_4"/>
          <p:cNvSpPr/>
          <p:nvPr>
            <p:custDataLst>
              <p:tags r:id="rId4"/>
            </p:custDataLst>
          </p:nvPr>
        </p:nvSpPr>
        <p:spPr>
          <a:xfrm>
            <a:off x="8727455" y="2647536"/>
            <a:ext cx="399211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MH_Other_5"/>
          <p:cNvSpPr/>
          <p:nvPr>
            <p:custDataLst>
              <p:tags r:id="rId5"/>
            </p:custDataLst>
          </p:nvPr>
        </p:nvSpPr>
        <p:spPr>
          <a:xfrm>
            <a:off x="3828226" y="1978701"/>
            <a:ext cx="1793319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MH_Other_6"/>
          <p:cNvSpPr/>
          <p:nvPr>
            <p:custDataLst>
              <p:tags r:id="rId6"/>
            </p:custDataLst>
          </p:nvPr>
        </p:nvSpPr>
        <p:spPr>
          <a:xfrm>
            <a:off x="6608079" y="1978701"/>
            <a:ext cx="1791228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MH_Other_7"/>
          <p:cNvSpPr/>
          <p:nvPr>
            <p:custDataLst>
              <p:tags r:id="rId7"/>
            </p:custDataLst>
          </p:nvPr>
        </p:nvSpPr>
        <p:spPr>
          <a:xfrm>
            <a:off x="9387932" y="1978701"/>
            <a:ext cx="1791228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0913" y="2095747"/>
            <a:ext cx="1628199" cy="1628200"/>
            <a:chOff x="1060913" y="2095747"/>
            <a:chExt cx="1628199" cy="1628200"/>
          </a:xfrm>
        </p:grpSpPr>
        <p:sp>
          <p:nvSpPr>
            <p:cNvPr id="20" name="MH_SubTitle_1"/>
            <p:cNvSpPr/>
            <p:nvPr>
              <p:custDataLst>
                <p:tags r:id="rId8"/>
              </p:custDataLst>
            </p:nvPr>
          </p:nvSpPr>
          <p:spPr>
            <a:xfrm>
              <a:off x="1060913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04872" y="2503752"/>
              <a:ext cx="94027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学历贬值</a:t>
              </a:r>
              <a:endParaRPr lang="zh-CN" altLang="en-US" sz="24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76298" y="2095747"/>
            <a:ext cx="1628200" cy="1628200"/>
            <a:chOff x="3876298" y="2095747"/>
            <a:chExt cx="1628200" cy="1628200"/>
          </a:xfrm>
        </p:grpSpPr>
        <p:sp>
          <p:nvSpPr>
            <p:cNvPr id="25" name="MH_SubTitle_2"/>
            <p:cNvSpPr/>
            <p:nvPr>
              <p:custDataLst>
                <p:tags r:id="rId9"/>
              </p:custDataLst>
            </p:nvPr>
          </p:nvSpPr>
          <p:spPr>
            <a:xfrm>
              <a:off x="3876298" y="2095747"/>
              <a:ext cx="1628200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220258" y="2503752"/>
              <a:ext cx="94027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找工作难</a:t>
              </a:r>
              <a:endParaRPr lang="zh-CN" altLang="en-US" sz="24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54061" y="2095747"/>
            <a:ext cx="1628199" cy="1628200"/>
            <a:chOff x="6654061" y="2095747"/>
            <a:chExt cx="1628199" cy="1628200"/>
          </a:xfrm>
        </p:grpSpPr>
        <p:sp>
          <p:nvSpPr>
            <p:cNvPr id="27" name="MH_SubTitle_3"/>
            <p:cNvSpPr/>
            <p:nvPr>
              <p:custDataLst>
                <p:tags r:id="rId10"/>
              </p:custDataLst>
            </p:nvPr>
          </p:nvSpPr>
          <p:spPr>
            <a:xfrm>
              <a:off x="6654061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998020" y="2503752"/>
              <a:ext cx="94027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考研</a:t>
              </a:r>
              <a:r>
                <a:rPr lang="zh-CN" altLang="en-US" sz="2400" b="1" spc="300" dirty="0">
                  <a:solidFill>
                    <a:schemeClr val="bg1"/>
                  </a:solidFill>
                </a:rPr>
                <a:t>热</a:t>
              </a:r>
              <a:endParaRPr lang="zh-CN" altLang="en-US" sz="24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433913" y="2095747"/>
            <a:ext cx="1628199" cy="1628200"/>
            <a:chOff x="9433913" y="2095747"/>
            <a:chExt cx="1628199" cy="1628200"/>
          </a:xfrm>
        </p:grpSpPr>
        <p:sp>
          <p:nvSpPr>
            <p:cNvPr id="29" name="MH_SubTitle_4"/>
            <p:cNvSpPr/>
            <p:nvPr>
              <p:custDataLst>
                <p:tags r:id="rId11"/>
              </p:custDataLst>
            </p:nvPr>
          </p:nvSpPr>
          <p:spPr>
            <a:xfrm>
              <a:off x="9433913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13406" y="2503752"/>
              <a:ext cx="94027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缺乏指导</a:t>
              </a:r>
              <a:endParaRPr lang="zh-CN" altLang="en-US" sz="2400" b="1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38697" y="4115639"/>
            <a:ext cx="2141606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在当今这样一个内卷的时代，学历似乎越来越贬值，人们发现本科毕业已经越来越难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找到一个好的工作。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19594" y="4115639"/>
            <a:ext cx="2141606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企业对于学历的门槛要求逐渐变高，并且有许多人都渴望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通过研究生提升学历。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97356" y="4115639"/>
            <a:ext cx="2141606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学生考研的热情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不断高涨，在刚刚过去的2022年，报考人数更是达到457万，再度创下历史新高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12742" y="4115639"/>
            <a:ext cx="2141606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与高考不同，考研的流程、数据等并不清晰、公开、也没有老师引领。有很多学生对考研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非常迷茫。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30" grpId="0" animBg="1"/>
      <p:bldP spid="3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成员分工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3683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THEORETICAL BASIS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MH_Other_1"/>
          <p:cNvCxnSpPr/>
          <p:nvPr>
            <p:custDataLst>
              <p:tags r:id="rId1"/>
            </p:custDataLst>
          </p:nvPr>
        </p:nvCxnSpPr>
        <p:spPr>
          <a:xfrm>
            <a:off x="5153917" y="780550"/>
            <a:ext cx="0" cy="565912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2"/>
          <p:cNvSpPr/>
          <p:nvPr>
            <p:custDataLst>
              <p:tags r:id="rId2"/>
            </p:custDataLst>
          </p:nvPr>
        </p:nvSpPr>
        <p:spPr>
          <a:xfrm>
            <a:off x="1844012" y="2362940"/>
            <a:ext cx="2548568" cy="254856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22" name="MH_Title_1"/>
          <p:cNvSpPr/>
          <p:nvPr>
            <p:custDataLst>
              <p:tags r:id="rId3"/>
            </p:custDataLst>
          </p:nvPr>
        </p:nvSpPr>
        <p:spPr>
          <a:xfrm>
            <a:off x="2098465" y="2617393"/>
            <a:ext cx="2039662" cy="2039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成员</a:t>
            </a:r>
            <a:endParaRPr lang="zh-CN" altLang="en-US" sz="2800" b="1" spc="600" dirty="0">
              <a:solidFill>
                <a:srgbClr val="FFFFFF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分工</a:t>
            </a:r>
            <a:endParaRPr lang="zh-CN" altLang="en-US" sz="2800" b="1" spc="6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61731" y="1199157"/>
            <a:ext cx="575548" cy="575549"/>
            <a:chOff x="4861096" y="2007512"/>
            <a:chExt cx="575548" cy="575549"/>
          </a:xfrm>
        </p:grpSpPr>
        <p:sp>
          <p:nvSpPr>
            <p:cNvPr id="24" name="MH_Other_3"/>
            <p:cNvSpPr/>
            <p:nvPr>
              <p:custDataLst>
                <p:tags r:id="rId4"/>
              </p:custDataLst>
            </p:nvPr>
          </p:nvSpPr>
          <p:spPr>
            <a:xfrm>
              <a:off x="4861096" y="2007512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5" name="MH_Other_4"/>
            <p:cNvSpPr/>
            <p:nvPr>
              <p:custDataLst>
                <p:tags r:id="rId5"/>
              </p:custDataLst>
            </p:nvPr>
          </p:nvSpPr>
          <p:spPr>
            <a:xfrm>
              <a:off x="4970148" y="2116564"/>
              <a:ext cx="357445" cy="3574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61096" y="2915671"/>
            <a:ext cx="575548" cy="575549"/>
            <a:chOff x="4861096" y="3320166"/>
            <a:chExt cx="575548" cy="575549"/>
          </a:xfrm>
        </p:grpSpPr>
        <p:sp>
          <p:nvSpPr>
            <p:cNvPr id="27" name="MH_Other_5"/>
            <p:cNvSpPr/>
            <p:nvPr>
              <p:custDataLst>
                <p:tags r:id="rId6"/>
              </p:custDataLst>
            </p:nvPr>
          </p:nvSpPr>
          <p:spPr>
            <a:xfrm>
              <a:off x="4861096" y="3320166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7"/>
              </p:custDataLst>
            </p:nvPr>
          </p:nvSpPr>
          <p:spPr>
            <a:xfrm>
              <a:off x="4970148" y="3429217"/>
              <a:ext cx="357445" cy="3574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61096" y="5208130"/>
            <a:ext cx="575548" cy="575549"/>
            <a:chOff x="4861096" y="4632820"/>
            <a:chExt cx="575548" cy="575549"/>
          </a:xfrm>
        </p:grpSpPr>
        <p:sp>
          <p:nvSpPr>
            <p:cNvPr id="30" name="MH_Other_7"/>
            <p:cNvSpPr/>
            <p:nvPr>
              <p:custDataLst>
                <p:tags r:id="rId8"/>
              </p:custDataLst>
            </p:nvPr>
          </p:nvSpPr>
          <p:spPr>
            <a:xfrm>
              <a:off x="4861096" y="4632820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31" name="MH_Other_8"/>
            <p:cNvSpPr/>
            <p:nvPr>
              <p:custDataLst>
                <p:tags r:id="rId9"/>
              </p:custDataLst>
            </p:nvPr>
          </p:nvSpPr>
          <p:spPr>
            <a:xfrm>
              <a:off x="4970148" y="4741871"/>
              <a:ext cx="357445" cy="3574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888355" y="1306195"/>
            <a:ext cx="5910580" cy="141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想法讨论、需求分析、构造数据表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后端架构设计与实现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前端架构实现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04865" y="3119755"/>
            <a:ext cx="6193155" cy="141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想法讨论、需求分析、构造数据表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数据库连接、存储实现，数据导入，后端测试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前端程序架构设计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前后端代码测试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15025" y="5100955"/>
            <a:ext cx="5758180" cy="141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想法讨论、需求分析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后端测试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sym typeface="+mn-ea"/>
              </a:rPr>
              <a:t>前端程序架构设计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，前后端代码测试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1560" y="847725"/>
            <a:ext cx="47066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金楷茗（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40%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37505" y="2691765"/>
            <a:ext cx="35814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王怡萱（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35%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54395" y="4603115"/>
            <a:ext cx="2548255" cy="52197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应卓航（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25%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1" grpId="0" animBg="1"/>
      <p:bldP spid="22" grpId="0" animBg="1"/>
      <p:bldP spid="32" grpId="0"/>
      <p:bldP spid="33" grpId="0"/>
      <p:bldP spid="34" grpId="0"/>
      <p:bldP spid="3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9826" y="2963169"/>
            <a:ext cx="418458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949" y="4058133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/>
      <p:bldP spid="6" grpId="0"/>
      <p:bldP spid="7" grpId="0"/>
      <p:bldP spid="10" grpId="0"/>
      <p:bldP spid="11" grpId="0" animBg="1"/>
      <p:bldP spid="12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9921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1967944" y="149497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备考学生</a:t>
            </a:r>
            <a:endParaRPr lang="zh-CN" altLang="en-US" sz="2400" dirty="0">
              <a:solidFill>
                <a:srgbClr val="FFFFFF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9352" y="2772155"/>
            <a:ext cx="2554368" cy="3238574"/>
            <a:chOff x="1329352" y="2772155"/>
            <a:chExt cx="2554368" cy="3238574"/>
          </a:xfrm>
        </p:grpSpPr>
        <p:sp>
          <p:nvSpPr>
            <p:cNvPr id="21" name="MH_Text_1"/>
            <p:cNvSpPr/>
            <p:nvPr>
              <p:custDataLst>
                <p:tags r:id="rId3"/>
              </p:custDataLst>
            </p:nvPr>
          </p:nvSpPr>
          <p:spPr>
            <a:xfrm>
              <a:off x="132935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获取学校数据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向上岸学生获取咨询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与其他备考学生交流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心得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制定备考计划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4"/>
              </p:custDataLst>
            </p:nvPr>
          </p:nvCxnSpPr>
          <p:spPr>
            <a:xfrm>
              <a:off x="2606536" y="2772155"/>
              <a:ext cx="0" cy="684206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5"/>
            </p:custDataLst>
          </p:nvPr>
        </p:nvSpPr>
        <p:spPr>
          <a:xfrm>
            <a:off x="5457408" y="149497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上岸学生</a:t>
            </a:r>
            <a:endParaRPr lang="zh-CN" altLang="en-US" sz="2400" dirty="0">
              <a:solidFill>
                <a:srgbClr val="FFFFFF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18816" y="2772155"/>
            <a:ext cx="2554368" cy="3238574"/>
            <a:chOff x="4818816" y="2772155"/>
            <a:chExt cx="2554368" cy="3238574"/>
          </a:xfrm>
        </p:grpSpPr>
        <p:sp>
          <p:nvSpPr>
            <p:cNvPr id="24" name="MH_Text_2"/>
            <p:cNvSpPr/>
            <p:nvPr>
              <p:custDataLst>
                <p:tags r:id="rId6"/>
              </p:custDataLst>
            </p:nvPr>
          </p:nvSpPr>
          <p:spPr>
            <a:xfrm>
              <a:off x="4818816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分享考研经验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回答备考学生问题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342900" indent="-34290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分享考研资料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7"/>
              </p:custDataLst>
            </p:nvPr>
          </p:nvCxnSpPr>
          <p:spPr>
            <a:xfrm>
              <a:off x="6096000" y="2772155"/>
              <a:ext cx="0" cy="684206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H_SubTitle_3"/>
          <p:cNvSpPr/>
          <p:nvPr>
            <p:custDataLst>
              <p:tags r:id="rId8"/>
            </p:custDataLst>
          </p:nvPr>
        </p:nvSpPr>
        <p:spPr>
          <a:xfrm>
            <a:off x="8961386" y="1494971"/>
            <a:ext cx="1277184" cy="1277184"/>
          </a:xfrm>
          <a:prstGeom prst="ellipse">
            <a:avLst/>
          </a:prstGeom>
          <a:solidFill>
            <a:schemeClr val="accent3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Arial" panose="020B0604020202090204" pitchFamily="34" charset="0"/>
                <a:ea typeface="黑体" panose="02010609060101010101" pitchFamily="49" charset="-122"/>
              </a:rPr>
              <a:t>管理员</a:t>
            </a:r>
            <a:endParaRPr lang="zh-CN" altLang="en-US" sz="2400" dirty="0">
              <a:solidFill>
                <a:srgbClr val="FFFFFF"/>
              </a:solidFill>
              <a:latin typeface="Arial" panose="020B060402020209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322800" y="2772155"/>
            <a:ext cx="2554368" cy="3238574"/>
            <a:chOff x="8322800" y="2772155"/>
            <a:chExt cx="2554368" cy="3238574"/>
          </a:xfrm>
        </p:grpSpPr>
        <p:sp>
          <p:nvSpPr>
            <p:cNvPr id="27" name="MH_Text_3"/>
            <p:cNvSpPr/>
            <p:nvPr>
              <p:custDataLst>
                <p:tags r:id="rId9"/>
              </p:custDataLst>
            </p:nvPr>
          </p:nvSpPr>
          <p:spPr>
            <a:xfrm>
              <a:off x="8322800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28575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修改学校信息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修改专业信息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管理存在不当发言的帖子或评论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  <a:p>
              <a:pPr marL="285750" indent="-285750" algn="l">
                <a:lnSpc>
                  <a:spcPct val="130000"/>
                </a:lnSpc>
                <a:buFont typeface="Arial" panose="020B0604020202090204" pitchFamily="34" charset="0"/>
                <a:buChar char="•"/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90204" pitchFamily="34" charset="0"/>
                </a:rPr>
                <a:t>管理用户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endParaRPr>
            </a:p>
          </p:txBody>
        </p:sp>
        <p:cxnSp>
          <p:nvCxnSpPr>
            <p:cNvPr id="28" name="MH_Other_4"/>
            <p:cNvCxnSpPr>
              <a:stCxn id="26" idx="4"/>
              <a:endCxn id="27" idx="0"/>
            </p:cNvCxnSpPr>
            <p:nvPr>
              <p:custDataLst>
                <p:tags r:id="rId10"/>
              </p:custDataLst>
            </p:nvPr>
          </p:nvCxnSpPr>
          <p:spPr>
            <a:xfrm>
              <a:off x="9599978" y="2772155"/>
              <a:ext cx="6" cy="684206"/>
            </a:xfrm>
            <a:prstGeom prst="line">
              <a:avLst/>
            </a:prstGeom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  <p:bldP spid="20" grpId="0" animBg="1"/>
      <p:bldP spid="23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41636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FLOW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-2147482624" descr="17020018634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835" y="2093595"/>
            <a:ext cx="10234295" cy="2670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994410" y="1412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顶层数据流图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bldLvl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41636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FLOW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70305" y="1412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用户数据流图</a:t>
            </a:r>
            <a:endParaRPr lang="zh-CN" altLang="en-US"/>
          </a:p>
        </p:txBody>
      </p:sp>
      <p:pic>
        <p:nvPicPr>
          <p:cNvPr id="-2147482622" name="图片 -2147482623" descr="17021004657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1797685"/>
            <a:ext cx="10331450" cy="426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6" grpId="0"/>
      <p:bldP spid="12" grpId="0" animBg="1"/>
      <p:bldP spid="13" grpId="0"/>
    </p:bldLst>
  </p:timing>
</p:sld>
</file>

<file path=ppt/tags/tag1.xml><?xml version="1.0" encoding="utf-8"?>
<p:tagLst xmlns:p="http://schemas.openxmlformats.org/presentationml/2006/main">
  <p:tag name="MH" val="20160511163204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3"/>
</p:tagLst>
</file>

<file path=ppt/tags/tag11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4"/>
</p:tagLst>
</file>

<file path=ppt/tags/tag12.xml><?xml version="1.0" encoding="utf-8"?>
<p:tagLst xmlns:p="http://schemas.openxmlformats.org/presentationml/2006/main">
  <p:tag name="MH" val="20160511165102"/>
  <p:tag name="MH_LIBRARY" val="GRAPHIC"/>
  <p:tag name="MH_TYPE" val="Other"/>
  <p:tag name="MH_ORDER" val="1"/>
</p:tagLst>
</file>

<file path=ppt/tags/tag13.xml><?xml version="1.0" encoding="utf-8"?>
<p:tagLst xmlns:p="http://schemas.openxmlformats.org/presentationml/2006/main">
  <p:tag name="MH" val="20160511165102"/>
  <p:tag name="MH_LIBRARY" val="GRAPHIC"/>
  <p:tag name="MH_TYPE" val="Other"/>
  <p:tag name="MH_ORDER" val="2"/>
</p:tagLst>
</file>

<file path=ppt/tags/tag14.xml><?xml version="1.0" encoding="utf-8"?>
<p:tagLst xmlns:p="http://schemas.openxmlformats.org/presentationml/2006/main">
  <p:tag name="MH" val="20160511165102"/>
  <p:tag name="MH_LIBRARY" val="GRAPHIC"/>
  <p:tag name="MH_TYPE" val="Title"/>
  <p:tag name="MH_ORDER" val="1"/>
</p:tagLst>
</file>

<file path=ppt/tags/tag15.xml><?xml version="1.0" encoding="utf-8"?>
<p:tagLst xmlns:p="http://schemas.openxmlformats.org/presentationml/2006/main">
  <p:tag name="MH" val="20160511165102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0511165102"/>
  <p:tag name="MH_LIBRARY" val="GRAPHIC"/>
  <p:tag name="MH_TYPE" val="Other"/>
  <p:tag name="MH_ORDER" val="4"/>
</p:tagLst>
</file>

<file path=ppt/tags/tag17.xml><?xml version="1.0" encoding="utf-8"?>
<p:tagLst xmlns:p="http://schemas.openxmlformats.org/presentationml/2006/main">
  <p:tag name="MH" val="20160511165102"/>
  <p:tag name="MH_LIBRARY" val="GRAPHIC"/>
  <p:tag name="MH_TYPE" val="Other"/>
  <p:tag name="MH_ORDER" val="5"/>
</p:tagLst>
</file>

<file path=ppt/tags/tag18.xml><?xml version="1.0" encoding="utf-8"?>
<p:tagLst xmlns:p="http://schemas.openxmlformats.org/presentationml/2006/main">
  <p:tag name="MH" val="20160511165102"/>
  <p:tag name="MH_LIBRARY" val="GRAPHIC"/>
  <p:tag name="MH_TYPE" val="Other"/>
  <p:tag name="MH_ORDER" val="6"/>
</p:tagLst>
</file>

<file path=ppt/tags/tag19.xml><?xml version="1.0" encoding="utf-8"?>
<p:tagLst xmlns:p="http://schemas.openxmlformats.org/presentationml/2006/main">
  <p:tag name="MH" val="20160511165102"/>
  <p:tag name="MH_LIBRARY" val="GRAPHIC"/>
  <p:tag name="MH_TYPE" val="Other"/>
  <p:tag name="MH_ORDER" val="7"/>
</p:tagLst>
</file>

<file path=ppt/tags/tag2.xml><?xml version="1.0" encoding="utf-8"?>
<p:tagLst xmlns:p="http://schemas.openxmlformats.org/presentationml/2006/main">
  <p:tag name="MH" val="20160511163204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60511165102"/>
  <p:tag name="MH_LIBRARY" val="GRAPHIC"/>
  <p:tag name="MH_TYPE" val="Other"/>
  <p:tag name="MH_ORDER" val="8"/>
</p:tagLst>
</file>

<file path=ppt/tags/tag21.xml><?xml version="1.0" encoding="utf-8"?>
<p:tagLst xmlns:p="http://schemas.openxmlformats.org/presentationml/2006/main">
  <p:tag name="MH" val="20160511165525"/>
  <p:tag name="MH_LIBRARY" val="GRAPHIC"/>
  <p:tag name="MH_TYPE" val="Other"/>
  <p:tag name="MH_ORDER" val="1"/>
</p:tagLst>
</file>

<file path=ppt/tags/tag22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1"/>
</p:tagLst>
</file>

<file path=ppt/tags/tag23.xml><?xml version="1.0" encoding="utf-8"?>
<p:tagLst xmlns:p="http://schemas.openxmlformats.org/presentationml/2006/main">
  <p:tag name="MH" val="20160511165525"/>
  <p:tag name="MH_LIBRARY" val="GRAPHIC"/>
  <p:tag name="MH_TYPE" val="Text"/>
  <p:tag name="MH_ORDER" val="1"/>
</p:tagLst>
</file>

<file path=ppt/tags/tag24.xml><?xml version="1.0" encoding="utf-8"?>
<p:tagLst xmlns:p="http://schemas.openxmlformats.org/presentationml/2006/main">
  <p:tag name="MH" val="20160511165525"/>
  <p:tag name="MH_LIBRARY" val="GRAPHIC"/>
  <p:tag name="MH_TYPE" val="Other"/>
  <p:tag name="MH_ORDER" val="2"/>
</p:tagLst>
</file>

<file path=ppt/tags/tag25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2"/>
</p:tagLst>
</file>

<file path=ppt/tags/tag26.xml><?xml version="1.0" encoding="utf-8"?>
<p:tagLst xmlns:p="http://schemas.openxmlformats.org/presentationml/2006/main">
  <p:tag name="MH" val="20160511165525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60511165525"/>
  <p:tag name="MH_LIBRARY" val="GRAPHIC"/>
  <p:tag name="MH_TYPE" val="Other"/>
  <p:tag name="MH_ORDER" val="3"/>
</p:tagLst>
</file>

<file path=ppt/tags/tag28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3"/>
</p:tagLst>
</file>

<file path=ppt/tags/tag29.xml><?xml version="1.0" encoding="utf-8"?>
<p:tagLst xmlns:p="http://schemas.openxmlformats.org/presentationml/2006/main">
  <p:tag name="MH" val="20160511165525"/>
  <p:tag name="MH_LIBRARY" val="GRAPHIC"/>
  <p:tag name="MH_TYPE" val="Text"/>
  <p:tag name="MH_ORDER" val="3"/>
</p:tagLst>
</file>

<file path=ppt/tags/tag3.xml><?xml version="1.0" encoding="utf-8"?>
<p:tagLst xmlns:p="http://schemas.openxmlformats.org/presentationml/2006/main">
  <p:tag name="MH" val="20160511163204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60511165525"/>
  <p:tag name="MH_LIBRARY" val="GRAPHIC"/>
  <p:tag name="MH_TYPE" val="Other"/>
  <p:tag name="MH_ORDER" val="4"/>
</p:tagLst>
</file>

<file path=ppt/tags/tag31.xml><?xml version="1.0" encoding="utf-8"?>
<p:tagLst xmlns:p="http://schemas.openxmlformats.org/presentationml/2006/main">
  <p:tag name="MH" val="20160511170643"/>
  <p:tag name="MH_LIBRARY" val="GRAPHIC"/>
  <p:tag name="MH_TYPE" val="Other"/>
  <p:tag name="MH_ORDER" val="1"/>
</p:tagLst>
</file>

<file path=ppt/tags/tag32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1"/>
</p:tagLst>
</file>

<file path=ppt/tags/tag33.xml><?xml version="1.0" encoding="utf-8"?>
<p:tagLst xmlns:p="http://schemas.openxmlformats.org/presentationml/2006/main">
  <p:tag name="MH" val="20160511170643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2"/>
</p:tagLst>
</file>

<file path=ppt/tags/tag35.xml><?xml version="1.0" encoding="utf-8"?>
<p:tagLst xmlns:p="http://schemas.openxmlformats.org/presentationml/2006/main">
  <p:tag name="MH" val="20160511170643"/>
  <p:tag name="MH_LIBRARY" val="GRAPHIC"/>
  <p:tag name="MH_TYPE" val="Other"/>
  <p:tag name="MH_ORDER" val="3"/>
</p:tagLst>
</file>

<file path=ppt/tags/tag36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3"/>
</p:tagLst>
</file>

<file path=ppt/tags/tag37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4"/>
</p:tagLst>
</file>

<file path=ppt/tags/tag38.xml><?xml version="1.0" encoding="utf-8"?>
<p:tagLst xmlns:p="http://schemas.openxmlformats.org/presentationml/2006/main">
  <p:tag name="MH" val="20160511170643"/>
  <p:tag name="MH_LIBRARY" val="GRAPHIC"/>
  <p:tag name="MH_TYPE" val="Other"/>
  <p:tag name="MH_ORDER" val="4"/>
</p:tagLst>
</file>

<file path=ppt/tags/tag39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5"/>
</p:tagLst>
</file>

<file path=ppt/tags/tag4.xml><?xml version="1.0" encoding="utf-8"?>
<p:tagLst xmlns:p="http://schemas.openxmlformats.org/presentationml/2006/main">
  <p:tag name="MH" val="20160511163204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160511170643"/>
  <p:tag name="MH_LIBRARY" val="GRAPHIC"/>
  <p:tag name="MH_TYPE" val="Other"/>
  <p:tag name="MH_ORDER" val="5"/>
</p:tagLst>
</file>

<file path=ppt/tags/tag41.xml><?xml version="1.0" encoding="utf-8"?>
<p:tagLst xmlns:p="http://schemas.openxmlformats.org/presentationml/2006/main">
  <p:tag name="MH" val="20160511170643"/>
  <p:tag name="MH_LIBRARY" val="GRAPHIC"/>
  <p:tag name="MH_TYPE" val="SubTitle"/>
  <p:tag name="MH_ORDER" val="6"/>
</p:tagLst>
</file>

<file path=ppt/tags/tag42.xml><?xml version="1.0" encoding="utf-8"?>
<p:tagLst xmlns:p="http://schemas.openxmlformats.org/presentationml/2006/main">
  <p:tag name="MH" val="20160511171951"/>
  <p:tag name="MH_LIBRARY" val="GRAPHIC"/>
  <p:tag name="MH_TYPE" val="Other"/>
  <p:tag name="MH_ORDER" val="1"/>
</p:tagLst>
</file>

<file path=ppt/tags/tag43.xml><?xml version="1.0" encoding="utf-8"?>
<p:tagLst xmlns:p="http://schemas.openxmlformats.org/presentationml/2006/main">
  <p:tag name="MH" val="20160511171951"/>
  <p:tag name="MH_LIBRARY" val="GRAPHIC"/>
  <p:tag name="MH_TYPE" val="Other"/>
  <p:tag name="MH_ORDER" val="2"/>
</p:tagLst>
</file>

<file path=ppt/tags/tag44.xml><?xml version="1.0" encoding="utf-8"?>
<p:tagLst xmlns:p="http://schemas.openxmlformats.org/presentationml/2006/main">
  <p:tag name="MH" val="20160511171951"/>
  <p:tag name="MH_LIBRARY" val="GRAPHIC"/>
  <p:tag name="MH_TYPE" val="Other"/>
  <p:tag name="MH_ORDER" val="3"/>
</p:tagLst>
</file>

<file path=ppt/tags/tag45.xml><?xml version="1.0" encoding="utf-8"?>
<p:tagLst xmlns:p="http://schemas.openxmlformats.org/presentationml/2006/main">
  <p:tag name="MH" val="20160511171951"/>
  <p:tag name="MH_LIBRARY" val="GRAPHIC"/>
  <p:tag name="MH_TYPE" val="Other"/>
  <p:tag name="MH_ORDER" val="4"/>
</p:tagLst>
</file>

<file path=ppt/tags/tag46.xml><?xml version="1.0" encoding="utf-8"?>
<p:tagLst xmlns:p="http://schemas.openxmlformats.org/presentationml/2006/main">
  <p:tag name="MH" val="20160511171951"/>
  <p:tag name="MH_LIBRARY" val="GRAPHIC"/>
  <p:tag name="MH_TYPE" val="Other"/>
  <p:tag name="MH_ORDER" val="5"/>
</p:tagLst>
</file>

<file path=ppt/tags/tag47.xml><?xml version="1.0" encoding="utf-8"?>
<p:tagLst xmlns:p="http://schemas.openxmlformats.org/presentationml/2006/main">
  <p:tag name="MH" val="20160511164409"/>
  <p:tag name="MH_LIBRARY" val="GRAPHIC"/>
  <p:tag name="MH_TYPE" val="Other"/>
  <p:tag name="MH_ORDER" val="1"/>
</p:tagLst>
</file>

<file path=ppt/tags/tag48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1"/>
</p:tagLst>
</file>

<file path=ppt/tags/tag49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2"/>
</p:tagLst>
</file>

<file path=ppt/tags/tag5.xml><?xml version="1.0" encoding="utf-8"?>
<p:tagLst xmlns:p="http://schemas.openxmlformats.org/presentationml/2006/main">
  <p:tag name="MH" val="20160511163204"/>
  <p:tag name="MH_LIBRARY" val="GRAPHIC"/>
  <p:tag name="MH_TYPE" val="Other"/>
  <p:tag name="MH_ORDER" val="5"/>
</p:tagLst>
</file>

<file path=ppt/tags/tag50.xml><?xml version="1.0" encoding="utf-8"?>
<p:tagLst xmlns:p="http://schemas.openxmlformats.org/presentationml/2006/main">
  <p:tag name="MH" val="20160511164409"/>
  <p:tag name="MH_LIBRARY" val="GRAPHIC"/>
  <p:tag name="MH_TYPE" val="Other"/>
  <p:tag name="MH_ORDER" val="2"/>
</p:tagLst>
</file>

<file path=ppt/tags/tag51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3"/>
</p:tagLst>
</file>

<file path=ppt/tags/tag6.xml><?xml version="1.0" encoding="utf-8"?>
<p:tagLst xmlns:p="http://schemas.openxmlformats.org/presentationml/2006/main">
  <p:tag name="MH" val="20160511163204"/>
  <p:tag name="MH_LIBRARY" val="GRAPHIC"/>
  <p:tag name="MH_TYPE" val="Other"/>
  <p:tag name="MH_ORDER" val="6"/>
</p:tagLst>
</file>

<file path=ppt/tags/tag7.xml><?xml version="1.0" encoding="utf-8"?>
<p:tagLst xmlns:p="http://schemas.openxmlformats.org/presentationml/2006/main">
  <p:tag name="MH" val="20160511163204"/>
  <p:tag name="MH_LIBRARY" val="GRAPHIC"/>
  <p:tag name="MH_TYPE" val="Other"/>
  <p:tag name="MH_ORDER" val="7"/>
</p:tagLst>
</file>

<file path=ppt/tags/tag8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1"/>
</p:tagLst>
</file>

<file path=ppt/tags/tag9.xml><?xml version="1.0" encoding="utf-8"?>
<p:tagLst xmlns:p="http://schemas.openxmlformats.org/presentationml/2006/main">
  <p:tag name="MH" val="20160511163204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</Words>
  <Application>WPS 演示</Application>
  <PresentationFormat>宽屏</PresentationFormat>
  <Paragraphs>474</Paragraphs>
  <Slides>32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宋体</vt:lpstr>
      <vt:lpstr>Wingdings</vt:lpstr>
      <vt:lpstr>华文行楷</vt:lpstr>
      <vt:lpstr>宋体-简</vt:lpstr>
      <vt:lpstr>Mangal</vt:lpstr>
      <vt:lpstr>Calibri</vt:lpstr>
      <vt:lpstr>Helvetica Neue</vt:lpstr>
      <vt:lpstr>汉仪书宋二KW</vt:lpstr>
      <vt:lpstr>黑体</vt:lpstr>
      <vt:lpstr>汉仪中黑KW</vt:lpstr>
      <vt:lpstr>微软雅黑</vt:lpstr>
      <vt:lpstr>汉仪旗黑</vt:lpstr>
      <vt:lpstr>微软雅黑</vt:lpstr>
      <vt:lpstr>宋体</vt:lpstr>
      <vt:lpstr>Arial Unicode MS</vt:lpstr>
      <vt:lpstr>方正姚体</vt:lpstr>
      <vt:lpstr>苹方-简</vt:lpstr>
      <vt:lpstr>华文行楷</vt:lpstr>
      <vt:lpstr>方正姚体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20220907161925</cp:lastModifiedBy>
  <cp:revision>51</cp:revision>
  <dcterms:created xsi:type="dcterms:W3CDTF">2023-12-21T11:48:01Z</dcterms:created>
  <dcterms:modified xsi:type="dcterms:W3CDTF">2023-12-21T11:48:01Z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6E15C1E4642E2C703A9F79651DBA1F05_43</vt:lpwstr>
  </property>
</Properties>
</file>